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26" r:id="rId1"/>
  </p:sldMasterIdLst>
  <p:notesMasterIdLst>
    <p:notesMasterId r:id="rId20"/>
  </p:notesMasterIdLst>
  <p:sldIdLst>
    <p:sldId id="256" r:id="rId2"/>
    <p:sldId id="261" r:id="rId3"/>
    <p:sldId id="260" r:id="rId4"/>
    <p:sldId id="257" r:id="rId5"/>
    <p:sldId id="262" r:id="rId6"/>
    <p:sldId id="268" r:id="rId7"/>
    <p:sldId id="270" r:id="rId8"/>
    <p:sldId id="271" r:id="rId9"/>
    <p:sldId id="272" r:id="rId10"/>
    <p:sldId id="263" r:id="rId11"/>
    <p:sldId id="275" r:id="rId12"/>
    <p:sldId id="264" r:id="rId13"/>
    <p:sldId id="265" r:id="rId14"/>
    <p:sldId id="266" r:id="rId15"/>
    <p:sldId id="269" r:id="rId16"/>
    <p:sldId id="267" r:id="rId17"/>
    <p:sldId id="276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86432" autoAdjust="0"/>
  </p:normalViewPr>
  <p:slideViewPr>
    <p:cSldViewPr snapToGrid="0">
      <p:cViewPr varScale="1">
        <p:scale>
          <a:sx n="53" d="100"/>
          <a:sy n="53" d="100"/>
        </p:scale>
        <p:origin x="111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B84F66-1772-4EF5-830F-BA64014C833F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3C28391-2153-49C4-9EF9-582B63B8C9AB}">
      <dgm:prSet/>
      <dgm:spPr/>
      <dgm:t>
        <a:bodyPr/>
        <a:lstStyle/>
        <a:p>
          <a:r>
            <a:rPr lang="en-US" dirty="0"/>
            <a:t>2-3 weeks </a:t>
          </a:r>
          <a:r>
            <a:rPr lang="en-US" i="1" dirty="0"/>
            <a:t>after</a:t>
          </a:r>
          <a:r>
            <a:rPr lang="en-US" dirty="0"/>
            <a:t> an episode of strep pharyngitis:</a:t>
          </a:r>
        </a:p>
      </dgm:t>
    </dgm:pt>
    <dgm:pt modelId="{417E5BCA-C80E-40D7-AF0F-1967D71F1284}" type="parTrans" cxnId="{9ED2BB9E-F4A9-44CF-9DB3-94122C009095}">
      <dgm:prSet/>
      <dgm:spPr/>
      <dgm:t>
        <a:bodyPr/>
        <a:lstStyle/>
        <a:p>
          <a:endParaRPr lang="en-US"/>
        </a:p>
      </dgm:t>
    </dgm:pt>
    <dgm:pt modelId="{D7E3839D-41BB-4842-B3B4-C582932DA3A0}" type="sibTrans" cxnId="{9ED2BB9E-F4A9-44CF-9DB3-94122C009095}">
      <dgm:prSet/>
      <dgm:spPr/>
      <dgm:t>
        <a:bodyPr/>
        <a:lstStyle/>
        <a:p>
          <a:endParaRPr lang="en-US"/>
        </a:p>
      </dgm:t>
    </dgm:pt>
    <dgm:pt modelId="{228CBEB6-3271-4E97-823A-CA4AC44871C5}">
      <dgm:prSet/>
      <dgm:spPr/>
      <dgm:t>
        <a:bodyPr/>
        <a:lstStyle/>
        <a:p>
          <a:r>
            <a:rPr lang="en-US"/>
            <a:t>Fever</a:t>
          </a:r>
        </a:p>
      </dgm:t>
    </dgm:pt>
    <dgm:pt modelId="{031FE30D-F50B-4210-9C8D-41879A48644D}" type="parTrans" cxnId="{276A594E-E34A-4C37-B875-19A98BF85500}">
      <dgm:prSet/>
      <dgm:spPr/>
      <dgm:t>
        <a:bodyPr/>
        <a:lstStyle/>
        <a:p>
          <a:endParaRPr lang="en-US"/>
        </a:p>
      </dgm:t>
    </dgm:pt>
    <dgm:pt modelId="{9DF8B607-CDE9-42A7-B6F8-E4700524384B}" type="sibTrans" cxnId="{276A594E-E34A-4C37-B875-19A98BF85500}">
      <dgm:prSet/>
      <dgm:spPr/>
      <dgm:t>
        <a:bodyPr/>
        <a:lstStyle/>
        <a:p>
          <a:endParaRPr lang="en-US"/>
        </a:p>
      </dgm:t>
    </dgm:pt>
    <dgm:pt modelId="{6EA0374E-E32C-409A-A8B5-9CD9ADDAFE56}">
      <dgm:prSet/>
      <dgm:spPr/>
      <dgm:t>
        <a:bodyPr/>
        <a:lstStyle/>
        <a:p>
          <a:r>
            <a:rPr lang="en-US"/>
            <a:t>Anorexia</a:t>
          </a:r>
        </a:p>
      </dgm:t>
    </dgm:pt>
    <dgm:pt modelId="{137B6290-E31D-4848-947E-CDD76F493193}" type="parTrans" cxnId="{EAC141FA-4DAF-4738-8F30-D56A0C4ACD2B}">
      <dgm:prSet/>
      <dgm:spPr/>
      <dgm:t>
        <a:bodyPr/>
        <a:lstStyle/>
        <a:p>
          <a:endParaRPr lang="en-US"/>
        </a:p>
      </dgm:t>
    </dgm:pt>
    <dgm:pt modelId="{03786BA8-A273-4EDC-9473-2EBFA2B00C34}" type="sibTrans" cxnId="{EAC141FA-4DAF-4738-8F30-D56A0C4ACD2B}">
      <dgm:prSet/>
      <dgm:spPr/>
      <dgm:t>
        <a:bodyPr/>
        <a:lstStyle/>
        <a:p>
          <a:endParaRPr lang="en-US"/>
        </a:p>
      </dgm:t>
    </dgm:pt>
    <dgm:pt modelId="{D4153E08-0EFF-4DF5-9C99-54E8F872B99F}">
      <dgm:prSet/>
      <dgm:spPr/>
      <dgm:t>
        <a:bodyPr/>
        <a:lstStyle/>
        <a:p>
          <a:r>
            <a:rPr lang="en-US"/>
            <a:t>Lethargy </a:t>
          </a:r>
        </a:p>
      </dgm:t>
    </dgm:pt>
    <dgm:pt modelId="{1F80CDFC-17A9-4DFD-A546-B6F2213D82BB}" type="parTrans" cxnId="{494D7644-75AB-403A-A691-7D28AF30F1A0}">
      <dgm:prSet/>
      <dgm:spPr/>
      <dgm:t>
        <a:bodyPr/>
        <a:lstStyle/>
        <a:p>
          <a:endParaRPr lang="en-US"/>
        </a:p>
      </dgm:t>
    </dgm:pt>
    <dgm:pt modelId="{0C07202B-14A2-4A33-B6C0-90FB42728FC1}" type="sibTrans" cxnId="{494D7644-75AB-403A-A691-7D28AF30F1A0}">
      <dgm:prSet/>
      <dgm:spPr/>
      <dgm:t>
        <a:bodyPr/>
        <a:lstStyle/>
        <a:p>
          <a:endParaRPr lang="en-US"/>
        </a:p>
      </dgm:t>
    </dgm:pt>
    <dgm:pt modelId="{CE4A0A29-FFDD-4AE6-8FC6-36916F3E236F}">
      <dgm:prSet/>
      <dgm:spPr/>
      <dgm:t>
        <a:bodyPr/>
        <a:lstStyle/>
        <a:p>
          <a:r>
            <a:rPr lang="en-US"/>
            <a:t>Joint pain</a:t>
          </a:r>
        </a:p>
      </dgm:t>
    </dgm:pt>
    <dgm:pt modelId="{89525D58-0AE7-4D8B-9041-C5F7C5F157F9}" type="parTrans" cxnId="{CB1E08BE-AA88-4578-8A47-C831B4324F07}">
      <dgm:prSet/>
      <dgm:spPr/>
      <dgm:t>
        <a:bodyPr/>
        <a:lstStyle/>
        <a:p>
          <a:endParaRPr lang="en-US"/>
        </a:p>
      </dgm:t>
    </dgm:pt>
    <dgm:pt modelId="{5E0F5E9A-D762-4310-BD3A-9F42137E3113}" type="sibTrans" cxnId="{CB1E08BE-AA88-4578-8A47-C831B4324F07}">
      <dgm:prSet/>
      <dgm:spPr/>
      <dgm:t>
        <a:bodyPr/>
        <a:lstStyle/>
        <a:p>
          <a:endParaRPr lang="en-US"/>
        </a:p>
      </dgm:t>
    </dgm:pt>
    <dgm:pt modelId="{C021E4A6-726C-442B-9D4A-C5D5A6CF1ED9}" type="pres">
      <dgm:prSet presAssocID="{93B84F66-1772-4EF5-830F-BA64014C833F}" presName="linear" presStyleCnt="0">
        <dgm:presLayoutVars>
          <dgm:animLvl val="lvl"/>
          <dgm:resizeHandles val="exact"/>
        </dgm:presLayoutVars>
      </dgm:prSet>
      <dgm:spPr/>
    </dgm:pt>
    <dgm:pt modelId="{602F359D-C70C-4156-AF50-4EC2B3C45A9E}" type="pres">
      <dgm:prSet presAssocID="{B3C28391-2153-49C4-9EF9-582B63B8C9AB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C79A4055-7EFD-42B6-B3CA-B9ED662AD354}" type="pres">
      <dgm:prSet presAssocID="{B3C28391-2153-49C4-9EF9-582B63B8C9AB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B7BB4901-4608-4414-A962-63BC517E6781}" type="presOf" srcId="{93B84F66-1772-4EF5-830F-BA64014C833F}" destId="{C021E4A6-726C-442B-9D4A-C5D5A6CF1ED9}" srcOrd="0" destOrd="0" presId="urn:microsoft.com/office/officeart/2005/8/layout/vList2"/>
    <dgm:cxn modelId="{CF810443-C7C8-4403-8B37-5AAD89C7F691}" type="presOf" srcId="{B3C28391-2153-49C4-9EF9-582B63B8C9AB}" destId="{602F359D-C70C-4156-AF50-4EC2B3C45A9E}" srcOrd="0" destOrd="0" presId="urn:microsoft.com/office/officeart/2005/8/layout/vList2"/>
    <dgm:cxn modelId="{494D7644-75AB-403A-A691-7D28AF30F1A0}" srcId="{B3C28391-2153-49C4-9EF9-582B63B8C9AB}" destId="{D4153E08-0EFF-4DF5-9C99-54E8F872B99F}" srcOrd="2" destOrd="0" parTransId="{1F80CDFC-17A9-4DFD-A546-B6F2213D82BB}" sibTransId="{0C07202B-14A2-4A33-B6C0-90FB42728FC1}"/>
    <dgm:cxn modelId="{41568B46-9EC1-4A44-96D8-0BA970897653}" type="presOf" srcId="{6EA0374E-E32C-409A-A8B5-9CD9ADDAFE56}" destId="{C79A4055-7EFD-42B6-B3CA-B9ED662AD354}" srcOrd="0" destOrd="1" presId="urn:microsoft.com/office/officeart/2005/8/layout/vList2"/>
    <dgm:cxn modelId="{276A594E-E34A-4C37-B875-19A98BF85500}" srcId="{B3C28391-2153-49C4-9EF9-582B63B8C9AB}" destId="{228CBEB6-3271-4E97-823A-CA4AC44871C5}" srcOrd="0" destOrd="0" parTransId="{031FE30D-F50B-4210-9C8D-41879A48644D}" sibTransId="{9DF8B607-CDE9-42A7-B6F8-E4700524384B}"/>
    <dgm:cxn modelId="{9ED2BB9E-F4A9-44CF-9DB3-94122C009095}" srcId="{93B84F66-1772-4EF5-830F-BA64014C833F}" destId="{B3C28391-2153-49C4-9EF9-582B63B8C9AB}" srcOrd="0" destOrd="0" parTransId="{417E5BCA-C80E-40D7-AF0F-1967D71F1284}" sibTransId="{D7E3839D-41BB-4842-B3B4-C582932DA3A0}"/>
    <dgm:cxn modelId="{F53592A4-3F02-4EEA-92A6-7910C3BBEFD3}" type="presOf" srcId="{D4153E08-0EFF-4DF5-9C99-54E8F872B99F}" destId="{C79A4055-7EFD-42B6-B3CA-B9ED662AD354}" srcOrd="0" destOrd="2" presId="urn:microsoft.com/office/officeart/2005/8/layout/vList2"/>
    <dgm:cxn modelId="{CB1E08BE-AA88-4578-8A47-C831B4324F07}" srcId="{B3C28391-2153-49C4-9EF9-582B63B8C9AB}" destId="{CE4A0A29-FFDD-4AE6-8FC6-36916F3E236F}" srcOrd="3" destOrd="0" parTransId="{89525D58-0AE7-4D8B-9041-C5F7C5F157F9}" sibTransId="{5E0F5E9A-D762-4310-BD3A-9F42137E3113}"/>
    <dgm:cxn modelId="{EE7A2DDF-FCFC-4C62-8656-DE3431C5BE61}" type="presOf" srcId="{228CBEB6-3271-4E97-823A-CA4AC44871C5}" destId="{C79A4055-7EFD-42B6-B3CA-B9ED662AD354}" srcOrd="0" destOrd="0" presId="urn:microsoft.com/office/officeart/2005/8/layout/vList2"/>
    <dgm:cxn modelId="{746B76E5-BF64-4137-9136-3DEFD211662C}" type="presOf" srcId="{CE4A0A29-FFDD-4AE6-8FC6-36916F3E236F}" destId="{C79A4055-7EFD-42B6-B3CA-B9ED662AD354}" srcOrd="0" destOrd="3" presId="urn:microsoft.com/office/officeart/2005/8/layout/vList2"/>
    <dgm:cxn modelId="{EAC141FA-4DAF-4738-8F30-D56A0C4ACD2B}" srcId="{B3C28391-2153-49C4-9EF9-582B63B8C9AB}" destId="{6EA0374E-E32C-409A-A8B5-9CD9ADDAFE56}" srcOrd="1" destOrd="0" parTransId="{137B6290-E31D-4848-947E-CDD76F493193}" sibTransId="{03786BA8-A273-4EDC-9473-2EBFA2B00C34}"/>
    <dgm:cxn modelId="{1EA89D18-922D-44E2-AA4E-462BCFAC500D}" type="presParOf" srcId="{C021E4A6-726C-442B-9D4A-C5D5A6CF1ED9}" destId="{602F359D-C70C-4156-AF50-4EC2B3C45A9E}" srcOrd="0" destOrd="0" presId="urn:microsoft.com/office/officeart/2005/8/layout/vList2"/>
    <dgm:cxn modelId="{84BDEA87-165C-4A0A-BDD1-DB13CE8963FC}" type="presParOf" srcId="{C021E4A6-726C-442B-9D4A-C5D5A6CF1ED9}" destId="{C79A4055-7EFD-42B6-B3CA-B9ED662AD35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2F359D-C70C-4156-AF50-4EC2B3C45A9E}">
      <dsp:nvSpPr>
        <dsp:cNvPr id="0" name=""/>
        <dsp:cNvSpPr/>
      </dsp:nvSpPr>
      <dsp:spPr>
        <a:xfrm>
          <a:off x="0" y="77725"/>
          <a:ext cx="5210617" cy="23212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2-3 weeks </a:t>
          </a:r>
          <a:r>
            <a:rPr lang="en-US" sz="3100" i="1" kern="1200" dirty="0"/>
            <a:t>after</a:t>
          </a:r>
          <a:r>
            <a:rPr lang="en-US" sz="3100" kern="1200" dirty="0"/>
            <a:t> an episode of strep pharyngitis:</a:t>
          </a:r>
        </a:p>
      </dsp:txBody>
      <dsp:txXfrm>
        <a:off x="113316" y="191041"/>
        <a:ext cx="4983985" cy="2094648"/>
      </dsp:txXfrm>
    </dsp:sp>
    <dsp:sp modelId="{C79A4055-7EFD-42B6-B3CA-B9ED662AD354}">
      <dsp:nvSpPr>
        <dsp:cNvPr id="0" name=""/>
        <dsp:cNvSpPr/>
      </dsp:nvSpPr>
      <dsp:spPr>
        <a:xfrm>
          <a:off x="0" y="2399006"/>
          <a:ext cx="5210617" cy="2310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437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/>
            <a:t>Fever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/>
            <a:t>Anorexia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/>
            <a:t>Lethargy 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/>
            <a:t>Joint pain</a:t>
          </a:r>
        </a:p>
      </dsp:txBody>
      <dsp:txXfrm>
        <a:off x="0" y="2399006"/>
        <a:ext cx="5210617" cy="2310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BEF0D1-369A-4E5D-8C6D-5EA3BED7CE7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2BAFB-25E0-484A-B820-4C238FCD8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2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Anamnesis is </a:t>
            </a:r>
            <a:r>
              <a:rPr lang="en-US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the taking of a patient's personal medical history</a:t>
            </a:r>
            <a:r>
              <a:rPr lang="en-US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Ref: https://knowmedge.com/blog/medical-mnemonics-major-and-minor-criteria-for-rheumatic-fever/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F2BAFB-25E0-484A-B820-4C238FCD883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410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F2BAFB-25E0-484A-B820-4C238FCD883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85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penicillin is allergic, erythromycin or cephalosporin can be used.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F2BAFB-25E0-484A-B820-4C238FCD883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04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D3B3C7E-BC2D-4436-8B03-AC421FA66787}"/>
              </a:ext>
            </a:extLst>
          </p:cNvPr>
          <p:cNvSpPr/>
          <p:nvPr/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66887E-4265-46F7-9DE0-605FFFC907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35130" y="1066800"/>
            <a:ext cx="8112369" cy="2073119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2800" cap="all" spc="39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DB1A74-54F5-45CA-8922-87FFD57515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5804" y="4876802"/>
            <a:ext cx="7821637" cy="102869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6BE6EF-9D0F-4ABF-B92C-E967FE3F1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4B065-E013-45DD-84BB-206DCC61E5B8}" type="datetime1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AB150-954C-4F02-89AC-DA7163D75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9965" y="6245352"/>
            <a:ext cx="4114800" cy="365125"/>
          </a:xfrm>
        </p:spPr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16270-CBD7-4ACC-BFC5-9CADE7226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9B5D0C1-066E-4C02-A6B8-59FAE4A19724}"/>
              </a:ext>
            </a:extLst>
          </p:cNvPr>
          <p:cNvGrpSpPr/>
          <p:nvPr/>
        </p:nvGrpSpPr>
        <p:grpSpPr>
          <a:xfrm>
            <a:off x="5662258" y="4240546"/>
            <a:ext cx="867485" cy="115439"/>
            <a:chOff x="8910933" y="1861308"/>
            <a:chExt cx="867485" cy="11543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4386904-AFDC-449E-8D1B-906B305EBDA7}"/>
                </a:ext>
              </a:extLst>
            </p:cNvPr>
            <p:cNvSpPr/>
            <p:nvPr/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70778F2-11E8-428C-8324-479CA9D6FE92}"/>
                </a:ext>
              </a:extLst>
            </p:cNvPr>
            <p:cNvCxnSpPr/>
            <p:nvPr/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A0BE89E-CB2D-48BA-A8D2-533FAAAA725F}"/>
                </a:ext>
              </a:extLst>
            </p:cNvPr>
            <p:cNvCxnSpPr/>
            <p:nvPr/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7779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B1126-542A-43AD-8078-EE3565165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5F98B-5F32-4561-BFBC-9F6E5DA0A3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28700" y="2161903"/>
            <a:ext cx="10134600" cy="374359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3D0DD-B04E-4E48-8EE1-51E46131A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88109-F17D-442A-915E-B1E908ACD13D}" type="datetime1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81352D-F9C0-4442-9601-A09A7655E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C0801-9C45-40AE-AB33-5742CDA4D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94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946561-59BF-4566-AD2C-9B05C4771D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96250" y="723899"/>
            <a:ext cx="2271849" cy="54102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DF7870-6CBD-47E2-854C-68141BAA10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3900" y="723899"/>
            <a:ext cx="8302534" cy="5410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2FAF3-C106-49CB-A845-1FC7F7313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5DC-FA78-45BD-8F31-ED399447C840}" type="datetime1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D5CCC-00E8-48FA-91A6-921E7B644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7E1751-E7AA-406D-A977-1ACEF1FBD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50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DC87-4B97-4A7C-BC4C-6E7724561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59FD9-57FD-4ABA-9FCD-795405253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7BD40E-B0AA-47B8-900F-488A8AEC1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1AB9-8CA1-4FD2-9272-2EF55D349B5A}" type="datetime1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E623C-1E35-4485-A5B4-A71969BE7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C6BB9-EF4F-465E-985B-34521F68C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028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F5577-D71B-4279-B07A-62F703E5D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3C08-F0BD-42F7-8C01-BB120C4CC6CA}" type="datetime1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8367D-C35C-4023-BEBE-F834D033B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BFCF8A-B8C6-496A-98A5-BBB52DB70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CDE45C10-227D-42DF-A888-EEFD3784F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3900" y="750338"/>
            <a:ext cx="4580642" cy="54946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214944-8898-48BC-AE6F-065DA7BBB8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80478" y="4714704"/>
            <a:ext cx="867485" cy="115439"/>
            <a:chOff x="8910933" y="1861308"/>
            <a:chExt cx="867485" cy="11543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94B3AAB-30C4-441D-B481-D253F8325953}"/>
                </a:ext>
              </a:extLst>
            </p:cNvPr>
            <p:cNvSpPr/>
            <p:nvPr/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DCB6176-5585-40BC-BC9C-CA625F989F1B}"/>
                </a:ext>
              </a:extLst>
            </p:cNvPr>
            <p:cNvCxnSpPr/>
            <p:nvPr/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7C4F1D9-97D8-43DD-A319-C56367F97FCE}"/>
                </a:ext>
              </a:extLst>
            </p:cNvPr>
            <p:cNvCxnSpPr/>
            <p:nvPr/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25E64ED-B373-4866-B5A2-E805D3168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291" y="1274475"/>
            <a:ext cx="3761832" cy="2823913"/>
          </a:xfrm>
        </p:spPr>
        <p:txBody>
          <a:bodyPr anchor="b">
            <a:normAutofit/>
          </a:bodyPr>
          <a:lstStyle>
            <a:lvl1pPr algn="ctr">
              <a:defRPr sz="3200" cap="all" spc="6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6D6168-DDAE-41B2-A0D5-42185A2D02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6756" y="2730304"/>
            <a:ext cx="4383030" cy="139739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6174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825EB-71EE-41B3-89D2-47A0C7C35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662F7D-C4AD-4BD4-AAC8-F0223EE4A3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7305" y="2155369"/>
            <a:ext cx="4953000" cy="399832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0FB088-28C6-4667-8DF2-0DE32AE3EC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55369"/>
            <a:ext cx="4953000" cy="39983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36095F-AE34-4E94-B722-E3A1205AE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66F3B-BA97-4010-84BC-94E6F95654F5}" type="datetime1">
              <a:rPr lang="en-US" smtClean="0"/>
              <a:t>11/28/2022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06A8E6-BD94-48EA-8F35-DA0DF910A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478AEF-56B8-49F5-81E8-663B1FFA0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980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F873F-001F-4254-97F3-05329E6A7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55171"/>
            <a:ext cx="10134600" cy="113551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7B575-060F-4296-A28A-93DA109F96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7306" y="1801620"/>
            <a:ext cx="4849036" cy="814387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581A51-F4D1-4A02-9918-C416F820B6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37306" y="2619103"/>
            <a:ext cx="4849036" cy="351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916D0-3DFE-455D-9888-3FDEFD3DE0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0108" y="1801620"/>
            <a:ext cx="4904585" cy="814387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93D763-0643-4A48-8007-93391C59F6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0108" y="2619103"/>
            <a:ext cx="4904585" cy="351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A2D07B-3A5D-41C2-83B8-BD1AD6522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93E7-9227-479D-9135-7A6E41B53951}" type="datetime1">
              <a:rPr lang="en-US" smtClean="0"/>
              <a:t>11/28/2022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2C1367-FE5A-4CDD-B85B-724FFFE5B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92F244-23EB-4E1A-B74F-77F23F879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049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76C0A-BEF4-4DE4-A9D2-C60298FC7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67C0AC-3C98-4D68-AE72-CFFA1638C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07EF-E5F0-4B2F-AD96-BDCA2EBD0988}" type="datetime1">
              <a:rPr lang="en-US" smtClean="0"/>
              <a:t>11/28/2022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A7722A-E2E4-45D2-8A20-4853ED683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6B9201-B20B-4412-B745-F2F6A9148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042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C4889A-9ABE-4409-BAD8-F84C36C1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2635-EE51-47C1-8F1E-820E4D9877D8}" type="datetime1">
              <a:rPr lang="en-US" smtClean="0"/>
              <a:t>11/28/2022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DA5A70-FE21-4CB6-A67B-1DC798E9E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84AD11-7FD2-432C-A6AB-395BE9275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77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97CF-9CDD-4E78-8F35-A2FFE7867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7200"/>
            <a:ext cx="37052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94BFE-7A85-4123-B0F7-4DB1C141C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6800"/>
            <a:ext cx="6172200" cy="48386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1EFD6D-1929-4A73-A860-22A36FF5C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6800" y="2057400"/>
            <a:ext cx="37052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B399A5-94A1-4452-AFF0-918BDA8B1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EDA2-1F08-4E75-98A7-A97E15279646}" type="datetime1">
              <a:rPr lang="en-US" smtClean="0"/>
              <a:t>11/28/2022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589D8-DD83-406C-A77A-176D23993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E46024-82ED-40EF-8846-F6CC44BC5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532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D12FA-83A4-42AF-98D7-312C4C5A7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7200"/>
            <a:ext cx="37052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CF1DC8-2932-4C6E-BFBB-8BA1C95984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5942012" cy="48387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6E0000-EF01-46A5-8A71-25FB7EA3F9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6800" y="2057400"/>
            <a:ext cx="37052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AD40B-9246-4532-9F73-5BA9061C3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FA81-5CFC-4B51-85E6-E4ECF262F79A}" type="datetime1">
              <a:rPr lang="en-US" smtClean="0"/>
              <a:t>11/28/2022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E6B9A0-5B1C-4F7B-828A-EF74E5147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2E99FB-C932-4165-A612-8B302D8F7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901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CE7638-D991-46E7-BF2C-67D1AC829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</p:spPr>
        <p:txBody>
          <a:bodyPr lIns="109728" tIns="109728" rIns="109728" bIns="91440"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7C6B9C-4923-4DAB-9748-D5CD289EB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8700" y="2161903"/>
            <a:ext cx="10134600" cy="3969342"/>
          </a:xfrm>
          <a:prstGeom prst="rect">
            <a:avLst/>
          </a:prstGeom>
        </p:spPr>
        <p:txBody>
          <a:bodyPr lIns="109728" tIns="109728" rIns="109728" bIns="9144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578CF6-4B33-40E4-B881-5F4C568378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</p:spPr>
        <p:txBody>
          <a:bodyPr lIns="109728" tIns="109728" rIns="109728" bIns="91440" anchor="ctr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AE857E-F564-4539-9984-10435B6140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</p:spPr>
        <p:txBody>
          <a:bodyPr lIns="109728" tIns="109728" rIns="109728" bIns="91440" anchor="ctr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fld id="{D5649112-40E0-43F2-8966-B77757EF4DCF}" type="datetime1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EABEF-B998-4B11-A878-8F492F8E39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</p:spPr>
        <p:txBody>
          <a:bodyPr lIns="109728" tIns="109728" rIns="109728" bIns="91440" anchor="ctr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r>
              <a:rPr lang="en-US"/>
              <a:t>RHEUMATIC FEVER, CIVIL HOPSITAL KARACHI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EB54D17-3792-403D-9127-495845021D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60920 w 12192000"/>
              <a:gd name="connsiteY0" fmla="*/ 157606 h 6858000"/>
              <a:gd name="connsiteX1" fmla="*/ 160920 w 12192000"/>
              <a:gd name="connsiteY1" fmla="*/ 6700394 h 6858000"/>
              <a:gd name="connsiteX2" fmla="*/ 12031081 w 12192000"/>
              <a:gd name="connsiteY2" fmla="*/ 6700394 h 6858000"/>
              <a:gd name="connsiteX3" fmla="*/ 12031081 w 12192000"/>
              <a:gd name="connsiteY3" fmla="*/ 157606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60920" y="157606"/>
                </a:moveTo>
                <a:lnTo>
                  <a:pt x="160920" y="6700394"/>
                </a:lnTo>
                <a:lnTo>
                  <a:pt x="12031081" y="6700394"/>
                </a:lnTo>
                <a:lnTo>
                  <a:pt x="12031081" y="1576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64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19" r:id="rId6"/>
    <p:sldLayoutId id="2147483815" r:id="rId7"/>
    <p:sldLayoutId id="2147483816" r:id="rId8"/>
    <p:sldLayoutId id="2147483817" r:id="rId9"/>
    <p:sldLayoutId id="2147483818" r:id="rId10"/>
    <p:sldLayoutId id="2147483820" r:id="rId11"/>
  </p:sldLayoutIdLst>
  <p:hf hdr="0" dt="0"/>
  <p:txStyles>
    <p:titleStyle>
      <a:lvl1pPr algn="l" defTabSz="914400" rtl="0" eaLnBrk="1" latinLnBrk="0" hangingPunct="1">
        <a:lnSpc>
          <a:spcPct val="113000"/>
        </a:lnSpc>
        <a:spcBef>
          <a:spcPct val="0"/>
        </a:spcBef>
        <a:buNone/>
        <a:defRPr sz="3200" kern="1200" cap="none" spc="9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Tx/>
        <a:buNone/>
        <a:defRPr sz="2000" kern="1200" spc="30">
          <a:solidFill>
            <a:schemeClr val="tx2"/>
          </a:solidFill>
          <a:latin typeface="+mn-lt"/>
          <a:ea typeface="+mn-ea"/>
          <a:cs typeface="+mn-cs"/>
        </a:defRPr>
      </a:lvl1pPr>
      <a:lvl2pPr marL="274320" indent="-228600" algn="l" defTabSz="914400" rtl="0" eaLnBrk="1" latinLnBrk="0" hangingPunct="1">
        <a:lnSpc>
          <a:spcPct val="120000"/>
        </a:lnSpc>
        <a:spcBef>
          <a:spcPts val="500"/>
        </a:spcBef>
        <a:buSzPct val="85000"/>
        <a:buFont typeface="Arial" panose="020B0604020202020204" pitchFamily="34" charset="0"/>
        <a:buChar char="•"/>
        <a:defRPr sz="1800" kern="1200" spc="30">
          <a:solidFill>
            <a:schemeClr val="tx2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600" kern="1200" spc="30">
          <a:solidFill>
            <a:schemeClr val="tx2"/>
          </a:solidFill>
          <a:latin typeface="+mn-lt"/>
          <a:ea typeface="+mn-ea"/>
          <a:cs typeface="+mn-cs"/>
        </a:defRPr>
      </a:lvl3pPr>
      <a:lvl4pPr marL="5486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 spc="30">
          <a:solidFill>
            <a:schemeClr val="tx2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400" kern="1200" spc="3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8" name="Freeform: Shape 3080">
            <a:extLst>
              <a:ext uri="{FF2B5EF4-FFF2-40B4-BE49-F238E27FC236}">
                <a16:creationId xmlns:a16="http://schemas.microsoft.com/office/drawing/2014/main" id="{9EB54D17-3792-403D-9127-495845021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60920 w 12192000"/>
              <a:gd name="connsiteY0" fmla="*/ 157606 h 6858000"/>
              <a:gd name="connsiteX1" fmla="*/ 160920 w 12192000"/>
              <a:gd name="connsiteY1" fmla="*/ 6700394 h 6858000"/>
              <a:gd name="connsiteX2" fmla="*/ 12031081 w 12192000"/>
              <a:gd name="connsiteY2" fmla="*/ 6700394 h 6858000"/>
              <a:gd name="connsiteX3" fmla="*/ 12031081 w 12192000"/>
              <a:gd name="connsiteY3" fmla="*/ 157606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60920" y="157606"/>
                </a:moveTo>
                <a:lnTo>
                  <a:pt x="160920" y="6700394"/>
                </a:lnTo>
                <a:lnTo>
                  <a:pt x="12031081" y="6700394"/>
                </a:lnTo>
                <a:lnTo>
                  <a:pt x="12031081" y="1576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099" name="Rectangle 3082">
            <a:extLst>
              <a:ext uri="{FF2B5EF4-FFF2-40B4-BE49-F238E27FC236}">
                <a16:creationId xmlns:a16="http://schemas.microsoft.com/office/drawing/2014/main" id="{C07271E9-21F4-400B-84B6-052EAFCFE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0" name="Rectangle 3084">
            <a:extLst>
              <a:ext uri="{FF2B5EF4-FFF2-40B4-BE49-F238E27FC236}">
                <a16:creationId xmlns:a16="http://schemas.microsoft.com/office/drawing/2014/main" id="{3E3D78ED-34B7-4F8E-8377-994DCAD3C8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69648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Acute rheumatic fever and rheumatic heart disease in Australia, 2015–2019,  Introduction - Australian Institute of Health and Welfare">
            <a:extLst>
              <a:ext uri="{FF2B5EF4-FFF2-40B4-BE49-F238E27FC236}">
                <a16:creationId xmlns:a16="http://schemas.microsoft.com/office/drawing/2014/main" id="{515603F2-AF41-3EDB-5CA9-1672A37B32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7" b="20704"/>
          <a:stretch/>
        </p:blipFill>
        <p:spPr bwMode="auto">
          <a:xfrm>
            <a:off x="-81603" y="228610"/>
            <a:ext cx="12191979" cy="686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E66D6B-C55D-EE99-7CF6-3F660E082E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36785" y="723900"/>
            <a:ext cx="8718430" cy="1288489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cap="none" dirty="0">
                <a:solidFill>
                  <a:schemeClr val="tx1"/>
                </a:solidFill>
              </a:rPr>
              <a:t>RHEUMATIC FEVER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FEF695-F7F8-515E-D069-0FF72AF1FC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01962" y="2161903"/>
            <a:ext cx="6788076" cy="341651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endParaRPr lang="en-US" sz="2800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r>
              <a:rPr lang="en-US" sz="2800" dirty="0">
                <a:solidFill>
                  <a:schemeClr val="tx1"/>
                </a:solidFill>
              </a:rPr>
              <a:t>DR MUHAMMAD TANZEEL UL HAQUE </a:t>
            </a:r>
          </a:p>
          <a:p>
            <a:pPr>
              <a:lnSpc>
                <a:spcPct val="110000"/>
              </a:lnSpc>
            </a:pPr>
            <a:endParaRPr lang="en-US" sz="2800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r>
              <a:rPr lang="en-US" sz="2800" dirty="0">
                <a:solidFill>
                  <a:schemeClr val="tx1"/>
                </a:solidFill>
              </a:rPr>
              <a:t>HOUSEOFFICER AT CARDIOLOGY UNIT </a:t>
            </a:r>
          </a:p>
        </p:txBody>
      </p:sp>
      <p:grpSp>
        <p:nvGrpSpPr>
          <p:cNvPr id="3087" name="Group 3086">
            <a:extLst>
              <a:ext uri="{FF2B5EF4-FFF2-40B4-BE49-F238E27FC236}">
                <a16:creationId xmlns:a16="http://schemas.microsoft.com/office/drawing/2014/main" id="{A1527245-C5C2-4BD3-8317-C4D6D7A10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5849932"/>
            <a:ext cx="867485" cy="115439"/>
            <a:chOff x="8910933" y="1861308"/>
            <a:chExt cx="867485" cy="115439"/>
          </a:xfrm>
        </p:grpSpPr>
        <p:sp>
          <p:nvSpPr>
            <p:cNvPr id="3088" name="Rectangle 3087">
              <a:extLst>
                <a:ext uri="{FF2B5EF4-FFF2-40B4-BE49-F238E27FC236}">
                  <a16:creationId xmlns:a16="http://schemas.microsoft.com/office/drawing/2014/main" id="{E03BA463-C04F-4127-9100-1F376E519B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3089" name="Straight Connector 3088">
              <a:extLst>
                <a:ext uri="{FF2B5EF4-FFF2-40B4-BE49-F238E27FC236}">
                  <a16:creationId xmlns:a16="http://schemas.microsoft.com/office/drawing/2014/main" id="{01FD6DA6-F7BC-4426-8465-928C4EC4A4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0" name="Straight Connector 3089">
              <a:extLst>
                <a:ext uri="{FF2B5EF4-FFF2-40B4-BE49-F238E27FC236}">
                  <a16:creationId xmlns:a16="http://schemas.microsoft.com/office/drawing/2014/main" id="{49A28AE3-3C29-44E4-80A5-C2937F8E7A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94888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9D3B3C7E-BC2D-4436-8B03-AC421FA667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3" name="Group 1032">
            <a:extLst>
              <a:ext uri="{FF2B5EF4-FFF2-40B4-BE49-F238E27FC236}">
                <a16:creationId xmlns:a16="http://schemas.microsoft.com/office/drawing/2014/main" id="{79B5D0C1-066E-4C02-A6B8-59FAE4A197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4240546"/>
            <a:ext cx="867485" cy="115439"/>
            <a:chOff x="8910933" y="1861308"/>
            <a:chExt cx="867485" cy="115439"/>
          </a:xfrm>
        </p:grpSpPr>
        <p:sp>
          <p:nvSpPr>
            <p:cNvPr id="1034" name="Rectangle 1033">
              <a:extLst>
                <a:ext uri="{FF2B5EF4-FFF2-40B4-BE49-F238E27FC236}">
                  <a16:creationId xmlns:a16="http://schemas.microsoft.com/office/drawing/2014/main" id="{D4386904-AFDC-449E-8D1B-906B305EB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35" name="Straight Connector 1034">
              <a:extLst>
                <a:ext uri="{FF2B5EF4-FFF2-40B4-BE49-F238E27FC236}">
                  <a16:creationId xmlns:a16="http://schemas.microsoft.com/office/drawing/2014/main" id="{F70778F2-11E8-428C-8324-479CA9D6FE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6" name="Straight Connector 1035">
              <a:extLst>
                <a:ext uri="{FF2B5EF4-FFF2-40B4-BE49-F238E27FC236}">
                  <a16:creationId xmlns:a16="http://schemas.microsoft.com/office/drawing/2014/main" id="{4A0BE89E-CB2D-48BA-A8D2-533FAAAA72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1038" name="Rectangle 1037">
            <a:extLst>
              <a:ext uri="{FF2B5EF4-FFF2-40B4-BE49-F238E27FC236}">
                <a16:creationId xmlns:a16="http://schemas.microsoft.com/office/drawing/2014/main" id="{DD8EACB7-D372-470B-B76E-A829D0031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0" name="Rectangle 5">
            <a:extLst>
              <a:ext uri="{FF2B5EF4-FFF2-40B4-BE49-F238E27FC236}">
                <a16:creationId xmlns:a16="http://schemas.microsoft.com/office/drawing/2014/main" id="{C7EA4B13-46D3-41EE-95DA-7B2100DE94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8700" y="1028700"/>
            <a:ext cx="4038600" cy="4841072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42" name="Group 1041">
            <a:extLst>
              <a:ext uri="{FF2B5EF4-FFF2-40B4-BE49-F238E27FC236}">
                <a16:creationId xmlns:a16="http://schemas.microsoft.com/office/drawing/2014/main" id="{DCEEEBE1-DC7B-4168-90C6-DB88876E30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614258" y="4550150"/>
            <a:ext cx="867485" cy="115439"/>
            <a:chOff x="8910933" y="1861308"/>
            <a:chExt cx="867485" cy="115439"/>
          </a:xfrm>
        </p:grpSpPr>
        <p:sp>
          <p:nvSpPr>
            <p:cNvPr id="1043" name="Rectangle 1042">
              <a:extLst>
                <a:ext uri="{FF2B5EF4-FFF2-40B4-BE49-F238E27FC236}">
                  <a16:creationId xmlns:a16="http://schemas.microsoft.com/office/drawing/2014/main" id="{43418E74-781F-419C-8C63-91C14AF8D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4" name="Straight Connector 1043">
              <a:extLst>
                <a:ext uri="{FF2B5EF4-FFF2-40B4-BE49-F238E27FC236}">
                  <a16:creationId xmlns:a16="http://schemas.microsoft.com/office/drawing/2014/main" id="{9B0F0D1C-98D5-4C46-961A-0E36168C31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5" name="Straight Connector 1044">
              <a:extLst>
                <a:ext uri="{FF2B5EF4-FFF2-40B4-BE49-F238E27FC236}">
                  <a16:creationId xmlns:a16="http://schemas.microsoft.com/office/drawing/2014/main" id="{23E9C99B-47BB-461B-AEDE-0B227C5B25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16" y="3201478"/>
            <a:ext cx="3759767" cy="96479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>
              <a:lnSpc>
                <a:spcPct val="110000"/>
              </a:lnSpc>
            </a:pPr>
            <a:r>
              <a:rPr lang="en-US" sz="2800" b="1" kern="1200" cap="all" spc="390" baseline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DIAGNOSTIC CRITERIA</a:t>
            </a:r>
            <a:br>
              <a:rPr lang="en-US" sz="2800" b="1" kern="1200" cap="all" spc="390" baseline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2200" b="1" kern="1200" cap="all" spc="390" baseline="0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revised jones criteria</a:t>
            </a:r>
            <a:br>
              <a:rPr lang="en-US" sz="2800" b="1" kern="1200" cap="all" spc="390" baseline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br>
              <a:rPr lang="en-US" sz="1800" u="sng" kern="1200" cap="all" spc="390" baseline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1800" u="sng" kern="1200" cap="all" spc="390" baseline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800" u="sng" kern="1200" cap="all" spc="390" baseline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Medical Mnemonic for Rheumatic Fever is Jones Cafe Pal">
            <a:extLst>
              <a:ext uri="{FF2B5EF4-FFF2-40B4-BE49-F238E27FC236}">
                <a16:creationId xmlns:a16="http://schemas.microsoft.com/office/drawing/2014/main" id="{C0A4933A-E78B-C04C-F34A-A934927B0B0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0" t="17309" r="40254" b="41711"/>
          <a:stretch/>
        </p:blipFill>
        <p:spPr bwMode="auto">
          <a:xfrm>
            <a:off x="5228220" y="1163236"/>
            <a:ext cx="3809703" cy="226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6D9036-66C7-AD7B-DA12-13D0240B62F7}"/>
              </a:ext>
            </a:extLst>
          </p:cNvPr>
          <p:cNvSpPr txBox="1"/>
          <p:nvPr/>
        </p:nvSpPr>
        <p:spPr>
          <a:xfrm>
            <a:off x="1400737" y="3677552"/>
            <a:ext cx="34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800" b="0" i="0" u="none" strike="noStrike" kern="1200" cap="all" spc="390" normalizeH="0" baseline="0" noProof="0" dirty="0">
                <a:ln>
                  <a:noFill/>
                </a:ln>
                <a:solidFill>
                  <a:srgbClr val="2C283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mnemonic: </a:t>
            </a:r>
            <a:br>
              <a:rPr kumimoji="0" lang="en-US" sz="1800" b="0" i="0" u="none" strike="noStrike" kern="1200" cap="all" spc="390" normalizeH="0" baseline="0" noProof="0" dirty="0">
                <a:ln>
                  <a:noFill/>
                </a:ln>
                <a:solidFill>
                  <a:srgbClr val="2C283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</a:br>
            <a:r>
              <a:rPr kumimoji="0" lang="en-US" sz="1800" b="0" i="0" u="sng" strike="noStrike" kern="1200" cap="all" spc="390" normalizeH="0" baseline="0" noProof="0" dirty="0">
                <a:ln>
                  <a:noFill/>
                </a:ln>
                <a:solidFill>
                  <a:srgbClr val="2C283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jones café pal</a:t>
            </a:r>
            <a:endParaRPr lang="en-US" dirty="0"/>
          </a:p>
        </p:txBody>
      </p:sp>
      <p:pic>
        <p:nvPicPr>
          <p:cNvPr id="6" name="Picture 2" descr="Medical Mnemonic for Rheumatic Fever is Jones Cafe Pal">
            <a:extLst>
              <a:ext uri="{FF2B5EF4-FFF2-40B4-BE49-F238E27FC236}">
                <a16:creationId xmlns:a16="http://schemas.microsoft.com/office/drawing/2014/main" id="{B801CEB0-9490-20CA-B2F7-9CD4436B91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0" t="63015" r="773" b="-1"/>
          <a:stretch/>
        </p:blipFill>
        <p:spPr bwMode="auto">
          <a:xfrm>
            <a:off x="5167226" y="3711799"/>
            <a:ext cx="6769654" cy="204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edical Mnemonic for Rheumatic Fever is Jones Cafe Pal">
            <a:extLst>
              <a:ext uri="{FF2B5EF4-FFF2-40B4-BE49-F238E27FC236}">
                <a16:creationId xmlns:a16="http://schemas.microsoft.com/office/drawing/2014/main" id="{A73420F3-14A8-8DAA-CD81-D8E86ADB0E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59" t="17309" r="773" b="34783"/>
          <a:stretch/>
        </p:blipFill>
        <p:spPr bwMode="auto">
          <a:xfrm>
            <a:off x="9037923" y="1188636"/>
            <a:ext cx="2898957" cy="264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74472F-EDA2-7E56-D379-E2A6B1EC1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67F77B-1F9A-D492-C9D1-499CD9A54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8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5" name="Rectangle 1034">
            <a:extLst>
              <a:ext uri="{FF2B5EF4-FFF2-40B4-BE49-F238E27FC236}">
                <a16:creationId xmlns:a16="http://schemas.microsoft.com/office/drawing/2014/main" id="{51A01047-632B-4F57-9CDB-AA680D5BB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7" name="Rectangle 5">
            <a:extLst>
              <a:ext uri="{FF2B5EF4-FFF2-40B4-BE49-F238E27FC236}">
                <a16:creationId xmlns:a16="http://schemas.microsoft.com/office/drawing/2014/main" id="{48EF695B-E7DE-4164-862A-9CD06DFB0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5899" y="723900"/>
            <a:ext cx="4580642" cy="54946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1925E-30B9-A486-0DE9-D8CBF4121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0882" y="1000366"/>
            <a:ext cx="3995397" cy="1239627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b="1" dirty="0"/>
              <a:t>REVISED 2015 JONES CRITERIA</a:t>
            </a:r>
          </a:p>
        </p:txBody>
      </p:sp>
      <p:sp>
        <p:nvSpPr>
          <p:cNvPr id="1032" name="Content Placeholder 1031">
            <a:extLst>
              <a:ext uri="{FF2B5EF4-FFF2-40B4-BE49-F238E27FC236}">
                <a16:creationId xmlns:a16="http://schemas.microsoft.com/office/drawing/2014/main" id="{B6549764-77E5-4509-D2D7-327891CDA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79964" y="2884394"/>
            <a:ext cx="4052835" cy="2652405"/>
          </a:xfrm>
        </p:spPr>
        <p:txBody>
          <a:bodyPr>
            <a:normAutofit/>
          </a:bodyPr>
          <a:lstStyle/>
          <a:p>
            <a:pPr algn="ctr"/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A </a:t>
            </a:r>
            <a:r>
              <a:rPr lang="en-US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anose="02040503050406030204" pitchFamily="18" charset="0"/>
              </a:rPr>
              <a:t>low-risk 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population is one in which cases of </a:t>
            </a:r>
            <a:r>
              <a:rPr lang="en-US" b="1" i="1" dirty="0">
                <a:solidFill>
                  <a:srgbClr val="C00000"/>
                </a:solidFill>
                <a:effectLst/>
                <a:latin typeface="Cambria" panose="02040503050406030204" pitchFamily="18" charset="0"/>
              </a:rPr>
              <a:t>acute RF 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occur in </a:t>
            </a:r>
            <a:r>
              <a:rPr lang="en-US" b="1" i="0" dirty="0">
                <a:solidFill>
                  <a:srgbClr val="C00000"/>
                </a:solidFill>
                <a:effectLst/>
                <a:latin typeface="Cambria" panose="02040503050406030204" pitchFamily="18" charset="0"/>
              </a:rPr>
              <a:t>≤ 2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/100 000 school-age children or </a:t>
            </a:r>
            <a:r>
              <a:rPr lang="en-US" b="1" i="1" dirty="0">
                <a:solidFill>
                  <a:srgbClr val="00B050"/>
                </a:solidFill>
                <a:effectLst/>
                <a:latin typeface="Cambria" panose="02040503050406030204" pitchFamily="18" charset="0"/>
              </a:rPr>
              <a:t>rheumatic heart disease 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is diagnosed in </a:t>
            </a:r>
            <a:r>
              <a:rPr lang="en-US" b="1" i="0" dirty="0">
                <a:solidFill>
                  <a:srgbClr val="00B050"/>
                </a:solidFill>
                <a:effectLst/>
                <a:latin typeface="Cambria" panose="02040503050406030204" pitchFamily="18" charset="0"/>
              </a:rPr>
              <a:t>≤ 1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/1000 patients at any age during </a:t>
            </a:r>
            <a:r>
              <a:rPr lang="en-US" b="1" i="0" dirty="0">
                <a:solidFill>
                  <a:srgbClr val="00B050"/>
                </a:solidFill>
                <a:effectLst/>
                <a:latin typeface="Cambria" panose="02040503050406030204" pitchFamily="18" charset="0"/>
              </a:rPr>
              <a:t>one year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.</a:t>
            </a:r>
            <a:endParaRPr lang="en-US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8F4B2E8-1DB8-12C2-D5CA-9D80109527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9"/>
          <a:stretch/>
        </p:blipFill>
        <p:spPr bwMode="auto">
          <a:xfrm>
            <a:off x="247892" y="504000"/>
            <a:ext cx="6632728" cy="61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9" name="Group 1038">
            <a:extLst>
              <a:ext uri="{FF2B5EF4-FFF2-40B4-BE49-F238E27FC236}">
                <a16:creationId xmlns:a16="http://schemas.microsoft.com/office/drawing/2014/main" id="{D5ADB088-C125-457F-9C61-DFE21DCEF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692478" y="2543656"/>
            <a:ext cx="867485" cy="115439"/>
            <a:chOff x="8910933" y="1861308"/>
            <a:chExt cx="867485" cy="115439"/>
          </a:xfrm>
        </p:grpSpPr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6DE177E3-7A50-4A27-B466-79375BA19D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1" name="Straight Connector 1040">
              <a:extLst>
                <a:ext uri="{FF2B5EF4-FFF2-40B4-BE49-F238E27FC236}">
                  <a16:creationId xmlns:a16="http://schemas.microsoft.com/office/drawing/2014/main" id="{6F53D207-3550-41FA-BBC0-A5220E7346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2" name="Straight Connector 1041">
              <a:extLst>
                <a:ext uri="{FF2B5EF4-FFF2-40B4-BE49-F238E27FC236}">
                  <a16:creationId xmlns:a16="http://schemas.microsoft.com/office/drawing/2014/main" id="{6EF5A581-4EC8-4E1B-BF64-8A1FE8530F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9FBEC4-506B-CFEF-9FBD-F5D02737B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1576F0-5342-1DBD-90CE-07B8092DA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87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124" y="723901"/>
            <a:ext cx="875951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sz="4400" b="1" dirty="0">
                <a:solidFill>
                  <a:schemeClr val="accent5">
                    <a:lumMod val="75000"/>
                  </a:schemeClr>
                </a:solidFill>
              </a:rPr>
              <a:t>INVESTIGATIONS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036" y="2618214"/>
            <a:ext cx="10998964" cy="4011186"/>
          </a:xfrm>
        </p:spPr>
        <p:txBody>
          <a:bodyPr anchor="ctr">
            <a:normAutofit fontScale="77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Measurement of ESR and CRP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Throat culture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Antistreptolysin</a:t>
            </a:r>
            <a:r>
              <a:rPr lang="en-US" sz="2800" dirty="0"/>
              <a:t> O antibodies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Transthoracic echocardiography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ECG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20" name="Group 1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1EF800F-50A3-E956-A511-CFFDD49A5214}"/>
              </a:ext>
            </a:extLst>
          </p:cNvPr>
          <p:cNvSpPr txBox="1"/>
          <p:nvPr/>
        </p:nvSpPr>
        <p:spPr>
          <a:xfrm>
            <a:off x="5210393" y="2641372"/>
            <a:ext cx="19482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  (</a:t>
            </a:r>
            <a:r>
              <a:rPr lang="en-US" sz="2200" i="1" dirty="0"/>
              <a:t>elevated)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A61E29-C291-07AC-2A0A-33EB03CE09F6}"/>
              </a:ext>
            </a:extLst>
          </p:cNvPr>
          <p:cNvSpPr txBox="1"/>
          <p:nvPr/>
        </p:nvSpPr>
        <p:spPr>
          <a:xfrm>
            <a:off x="2983190" y="3013986"/>
            <a:ext cx="7302844" cy="491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1" u="none" strike="noStrike" kern="1200" cap="none" spc="30" normalizeH="0" baseline="0" noProof="0" dirty="0">
                <a:ln>
                  <a:noFill/>
                </a:ln>
                <a:solidFill>
                  <a:srgbClr val="2C2830"/>
                </a:solidFill>
                <a:effectLst/>
                <a:uLnTx/>
                <a:uFillTx/>
                <a:latin typeface="Malgun Gothic"/>
                <a:ea typeface="+mn-ea"/>
                <a:cs typeface="+mn-cs"/>
              </a:rPr>
              <a:t> (</a:t>
            </a:r>
            <a:r>
              <a:rPr kumimoji="0" lang="en-US" sz="2200" b="0" i="1" u="none" strike="noStrike" kern="1200" cap="none" spc="30" normalizeH="0" baseline="0" noProof="0" dirty="0">
                <a:ln>
                  <a:noFill/>
                </a:ln>
                <a:solidFill>
                  <a:srgbClr val="2C2830"/>
                </a:solidFill>
                <a:effectLst/>
                <a:uLnTx/>
                <a:uFillTx/>
                <a:latin typeface="Malgun Gothic"/>
                <a:ea typeface="+mn-ea"/>
                <a:cs typeface="+mn-cs"/>
              </a:rPr>
              <a:t>group A –hemolytic streptococci)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ACEED8-DB70-AB52-1E66-78BB0C50301E}"/>
              </a:ext>
            </a:extLst>
          </p:cNvPr>
          <p:cNvSpPr txBox="1"/>
          <p:nvPr/>
        </p:nvSpPr>
        <p:spPr>
          <a:xfrm>
            <a:off x="5027891" y="3541218"/>
            <a:ext cx="9711895" cy="458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200" b="0" i="1" u="none" strike="noStrike" kern="1200" cap="none" spc="30" normalizeH="0" baseline="0" noProof="0" dirty="0">
                <a:ln>
                  <a:noFill/>
                </a:ln>
                <a:solidFill>
                  <a:srgbClr val="2C2830"/>
                </a:solidFill>
                <a:effectLst/>
                <a:uLnTx/>
                <a:uFillTx/>
                <a:latin typeface="Malgun Gothic"/>
                <a:ea typeface="+mn-ea"/>
                <a:cs typeface="+mn-cs"/>
              </a:rPr>
              <a:t>(levels &gt;200U in adults or &gt;300U in children)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D6727D-DFA4-9AED-587F-9F7F63D990F0}"/>
              </a:ext>
            </a:extLst>
          </p:cNvPr>
          <p:cNvSpPr txBox="1"/>
          <p:nvPr/>
        </p:nvSpPr>
        <p:spPr>
          <a:xfrm>
            <a:off x="728348" y="4477598"/>
            <a:ext cx="11235616" cy="935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1" u="none" strike="noStrike" kern="1200" cap="none" spc="30" normalizeH="0" baseline="0" noProof="0" dirty="0">
                <a:ln>
                  <a:noFill/>
                </a:ln>
                <a:solidFill>
                  <a:srgbClr val="2C2830"/>
                </a:solidFill>
                <a:effectLst/>
                <a:uLnTx/>
                <a:uFillTx/>
                <a:latin typeface="Malgun Gothic"/>
                <a:ea typeface="+mn-ea"/>
                <a:cs typeface="+mn-cs"/>
              </a:rPr>
              <a:t>(</a:t>
            </a:r>
            <a:r>
              <a:rPr kumimoji="0" lang="en-US" sz="2200" b="0" i="1" u="none" strike="noStrike" kern="1200" cap="none" spc="30" normalizeH="0" noProof="0" dirty="0">
                <a:ln>
                  <a:noFill/>
                </a:ln>
                <a:solidFill>
                  <a:srgbClr val="2C2830"/>
                </a:solidFill>
                <a:effectLst/>
                <a:uLnTx/>
                <a:uFillTx/>
                <a:latin typeface="Malgun Gothic"/>
                <a:ea typeface="+mn-ea"/>
                <a:cs typeface="+mn-cs"/>
              </a:rPr>
              <a:t>mitral regurgitation with dilatation of the mitral annulus and prolapse of anterior mitral leaflet; may show aortic regurgitation and pericardial effusion)</a:t>
            </a:r>
            <a:endParaRPr kumimoji="0" lang="en-US" sz="2200" b="0" i="1" u="none" strike="noStrike" kern="1200" cap="none" spc="30" normalizeH="0" baseline="0" noProof="0" dirty="0">
              <a:ln>
                <a:noFill/>
              </a:ln>
              <a:solidFill>
                <a:srgbClr val="2C2830"/>
              </a:solidFill>
              <a:effectLst/>
              <a:uLnTx/>
              <a:uFillTx/>
              <a:latin typeface="Malgun Gothic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4EB802-AEC2-732C-E43D-7A1CD1C6FAD6}"/>
              </a:ext>
            </a:extLst>
          </p:cNvPr>
          <p:cNvSpPr txBox="1"/>
          <p:nvPr/>
        </p:nvSpPr>
        <p:spPr>
          <a:xfrm>
            <a:off x="1688124" y="5790257"/>
            <a:ext cx="8812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  (</a:t>
            </a:r>
            <a:r>
              <a:rPr lang="en-US" sz="2200" i="1" dirty="0"/>
              <a:t>Atrioventricular block with ST and T wave changes)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185834-D95E-9D0D-D52F-37FC7BEE6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9AC02F4-791E-D6A2-8AA8-F6037C4CA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70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4630" y="384090"/>
            <a:ext cx="875951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sz="4400" b="1" dirty="0"/>
              <a:t>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987" y="2334031"/>
            <a:ext cx="10972800" cy="4139879"/>
          </a:xfrm>
        </p:spPr>
        <p:txBody>
          <a:bodyPr anchor="ctr">
            <a:normAutofit/>
          </a:bodyPr>
          <a:lstStyle/>
          <a:p>
            <a:r>
              <a:rPr lang="en-US" sz="2200" dirty="0"/>
              <a:t>The goal of management is to halt cardiac damage and alleviate the symptoms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/>
              <a:t>Bed rest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/>
              <a:t>Cardiac failure treatment </a:t>
            </a:r>
          </a:p>
          <a:p>
            <a:pPr marL="342900" indent="-342900">
              <a:buFont typeface="Malgun Gothic" panose="020B0503020000020004" pitchFamily="34" charset="-127"/>
              <a:buChar char="-"/>
            </a:pPr>
            <a:r>
              <a:rPr lang="en-US" sz="2200" dirty="0"/>
              <a:t>If refractory to medical treatment, valve replacement may be necessary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/>
              <a:t>Antibiotics</a:t>
            </a:r>
          </a:p>
          <a:p>
            <a:pPr marL="342900" indent="-342900">
              <a:buFont typeface="Malgun Gothic" panose="020B0503020000020004" pitchFamily="34" charset="-127"/>
              <a:buChar char="-"/>
            </a:pPr>
            <a:r>
              <a:rPr lang="en-US" sz="2200" dirty="0"/>
              <a:t>Single does of benzathine benzylpenicillin (1.2 million UIM) or oral phenoxymethylpenicillin (250mg 4 times daily for 10 days)</a:t>
            </a:r>
          </a:p>
          <a:p>
            <a:pPr marL="342900" indent="-342900">
              <a:buFont typeface="Malgun Gothic" panose="020B0503020000020004" pitchFamily="34" charset="-127"/>
              <a:buChar char="-"/>
            </a:pPr>
            <a:endParaRPr lang="en-US" dirty="0"/>
          </a:p>
        </p:txBody>
      </p:sp>
      <p:grpSp>
        <p:nvGrpSpPr>
          <p:cNvPr id="20" name="Group 1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BD4CCE-479A-F8DB-689C-9CB049665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4699FB-C8EE-F879-B45A-F40BF1E9C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353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124" y="723901"/>
            <a:ext cx="875951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sz="4400" b="1" dirty="0"/>
              <a:t>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014" y="2402908"/>
            <a:ext cx="11125200" cy="3693348"/>
          </a:xfrm>
        </p:spPr>
        <p:txBody>
          <a:bodyPr anchor="ctr">
            <a:normAutofit fontScale="925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Aspirin </a:t>
            </a:r>
          </a:p>
          <a:p>
            <a:pPr marL="342900" indent="-342900">
              <a:buFont typeface="Malgun Gothic" panose="020B0503020000020004" pitchFamily="34" charset="-127"/>
              <a:buChar char="-"/>
            </a:pPr>
            <a:r>
              <a:rPr lang="en-US" sz="2400" dirty="0"/>
              <a:t>relieves arthritis rapidly; 60mg/kg/day divided in six doses.</a:t>
            </a:r>
          </a:p>
          <a:p>
            <a:pPr marL="342900" indent="-342900">
              <a:buFont typeface="Malgun Gothic" panose="020B0503020000020004" pitchFamily="34" charset="-127"/>
              <a:buChar char="-"/>
            </a:pPr>
            <a:r>
              <a:rPr lang="en-US" sz="2400" dirty="0"/>
              <a:t>It should be continued until the ESR has fallen and then gradually tapered off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Steroids</a:t>
            </a:r>
          </a:p>
          <a:p>
            <a:pPr marL="342900" indent="-342900">
              <a:buFont typeface="Malgun Gothic" panose="020B0503020000020004" pitchFamily="34" charset="-127"/>
              <a:buChar char="-"/>
            </a:pPr>
            <a:r>
              <a:rPr lang="en-US" sz="2400" dirty="0"/>
              <a:t>Better symptomatic relief over aspirin and used in carditis or severe arthritis</a:t>
            </a:r>
          </a:p>
          <a:p>
            <a:pPr marL="342900" indent="-342900">
              <a:buFont typeface="Malgun Gothic" panose="020B0503020000020004" pitchFamily="34" charset="-127"/>
              <a:buChar char="-"/>
            </a:pPr>
            <a:r>
              <a:rPr lang="en-US" sz="2400" dirty="0"/>
              <a:t>Prednisolone (1.0-2.0mg/kg/day in divided doses) to be prescribed until the ESR has fallen and then gradually tapered off</a:t>
            </a:r>
          </a:p>
        </p:txBody>
      </p:sp>
      <p:grpSp>
        <p:nvGrpSpPr>
          <p:cNvPr id="20" name="Group 1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851DD-DB13-6674-1CBB-0068ED952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8B5C92-9796-76B4-01F4-7BF538F9C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854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21" name="Rectangle 4104">
            <a:extLst>
              <a:ext uri="{FF2B5EF4-FFF2-40B4-BE49-F238E27FC236}">
                <a16:creationId xmlns:a16="http://schemas.microsoft.com/office/drawing/2014/main" id="{51A01047-632B-4F57-9CDB-AA680D5BB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7" name="Rectangle 5">
            <a:extLst>
              <a:ext uri="{FF2B5EF4-FFF2-40B4-BE49-F238E27FC236}">
                <a16:creationId xmlns:a16="http://schemas.microsoft.com/office/drawing/2014/main" id="{48EF695B-E7DE-4164-862A-9CD06DFB0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11258" y="723900"/>
            <a:ext cx="4580642" cy="54946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4290" y="1000366"/>
            <a:ext cx="3974578" cy="1239627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b="1" dirty="0"/>
              <a:t>ANTIBIOTIC PROPHYLAXIS</a:t>
            </a:r>
          </a:p>
        </p:txBody>
      </p:sp>
      <p:sp>
        <p:nvSpPr>
          <p:cNvPr id="4102" name="Content Placeholder 4101">
            <a:extLst>
              <a:ext uri="{FF2B5EF4-FFF2-40B4-BE49-F238E27FC236}">
                <a16:creationId xmlns:a16="http://schemas.microsoft.com/office/drawing/2014/main" id="{CF4E5D38-8A1E-0E8F-9A82-6CB5C2A22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6241" y="2884395"/>
            <a:ext cx="3950677" cy="2469140"/>
          </a:xfrm>
        </p:spPr>
        <p:txBody>
          <a:bodyPr>
            <a:normAutofit/>
          </a:bodyPr>
          <a:lstStyle/>
          <a:p>
            <a:pPr algn="ctr"/>
            <a:endParaRPr lang="en-US" dirty="0"/>
          </a:p>
        </p:txBody>
      </p:sp>
      <p:pic>
        <p:nvPicPr>
          <p:cNvPr id="4098" name="Picture 2" descr="DIAGNOSIS &amp; MANAGEMENT OF RHEUMATIC FEVER - ppt download">
            <a:extLst>
              <a:ext uri="{FF2B5EF4-FFF2-40B4-BE49-F238E27FC236}">
                <a16:creationId xmlns:a16="http://schemas.microsoft.com/office/drawing/2014/main" id="{3E5ABF4E-08C7-5669-8CA2-AC9C3DD009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1" t="21468" r="18031" b="22257"/>
          <a:stretch/>
        </p:blipFill>
        <p:spPr bwMode="auto">
          <a:xfrm>
            <a:off x="7024573" y="2839172"/>
            <a:ext cx="4176827" cy="242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Table&#10;&#10;Description automatically generated">
            <a:extLst>
              <a:ext uri="{FF2B5EF4-FFF2-40B4-BE49-F238E27FC236}">
                <a16:creationId xmlns:a16="http://schemas.microsoft.com/office/drawing/2014/main" id="{ABED202E-7996-312F-E755-F6914F9F51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4"/>
          <a:stretch/>
        </p:blipFill>
        <p:spPr>
          <a:xfrm>
            <a:off x="382088" y="2110692"/>
            <a:ext cx="6265943" cy="3515408"/>
          </a:xfrm>
          <a:prstGeom prst="rect">
            <a:avLst/>
          </a:prstGeom>
        </p:spPr>
      </p:pic>
      <p:grpSp>
        <p:nvGrpSpPr>
          <p:cNvPr id="4109" name="Group 4108">
            <a:extLst>
              <a:ext uri="{FF2B5EF4-FFF2-40B4-BE49-F238E27FC236}">
                <a16:creationId xmlns:a16="http://schemas.microsoft.com/office/drawing/2014/main" id="{D5ADB088-C125-457F-9C61-DFE21DCEF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667837" y="2543656"/>
            <a:ext cx="867485" cy="115439"/>
            <a:chOff x="8910933" y="1861308"/>
            <a:chExt cx="867485" cy="115439"/>
          </a:xfrm>
        </p:grpSpPr>
        <p:sp>
          <p:nvSpPr>
            <p:cNvPr id="4122" name="Rectangle 4109">
              <a:extLst>
                <a:ext uri="{FF2B5EF4-FFF2-40B4-BE49-F238E27FC236}">
                  <a16:creationId xmlns:a16="http://schemas.microsoft.com/office/drawing/2014/main" id="{6DE177E3-7A50-4A27-B466-79375BA19D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11" name="Straight Connector 4110">
              <a:extLst>
                <a:ext uri="{FF2B5EF4-FFF2-40B4-BE49-F238E27FC236}">
                  <a16:creationId xmlns:a16="http://schemas.microsoft.com/office/drawing/2014/main" id="{6F53D207-3550-41FA-BBC0-A5220E7346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3" name="Straight Connector 4111">
              <a:extLst>
                <a:ext uri="{FF2B5EF4-FFF2-40B4-BE49-F238E27FC236}">
                  <a16:creationId xmlns:a16="http://schemas.microsoft.com/office/drawing/2014/main" id="{6EF5A581-4EC8-4E1B-BF64-8A1FE8530F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 descr="regimen for secondary prophylaxis of acute rheumatic fever. | Download  Scientific Diagram">
            <a:extLst>
              <a:ext uri="{FF2B5EF4-FFF2-40B4-BE49-F238E27FC236}">
                <a16:creationId xmlns:a16="http://schemas.microsoft.com/office/drawing/2014/main" id="{8C40AC58-DFEA-1B94-A7E2-BFC41439FA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regimen for secondary prophylaxis of acute rheumatic fever. | Download  Scientific Diagram">
            <a:extLst>
              <a:ext uri="{FF2B5EF4-FFF2-40B4-BE49-F238E27FC236}">
                <a16:creationId xmlns:a16="http://schemas.microsoft.com/office/drawing/2014/main" id="{8100BDD7-3644-ECF1-A5DD-1C522162A8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7700" y="2641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CD1AAF-53B5-802B-BC2E-3CA90A8CD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D991F6-D81F-1004-FF7A-B8462DF70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75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124" y="723901"/>
            <a:ext cx="875951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sz="4400" b="1" dirty="0"/>
              <a:t>CHRONIC RHEUMATIC FEVER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266" y="2682053"/>
            <a:ext cx="10843054" cy="3452045"/>
          </a:xfrm>
        </p:spPr>
        <p:txBody>
          <a:bodyPr anchor="ctr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Repeated inflammation with </a:t>
            </a:r>
            <a:r>
              <a:rPr lang="en-US" u="sng" dirty="0">
                <a:solidFill>
                  <a:srgbClr val="C00000"/>
                </a:solidFill>
              </a:rPr>
              <a:t>progressive fibrosis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Higher incidence in women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half of those affected by rhematic fever with carditis develop chronic state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Mitral valve is affected in 90% of cases followed by the aortic valve.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25% cases have isolated </a:t>
            </a:r>
            <a:r>
              <a:rPr lang="en-US" dirty="0">
                <a:solidFill>
                  <a:srgbClr val="C00000"/>
                </a:solidFill>
              </a:rPr>
              <a:t>mitral stenosis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20" name="Group 1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7A0A98-280D-D0B4-E3A1-6C5AC93FB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63C55E-CC6A-A289-913F-D5382E986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9358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79A985-EFA0-9F30-6FAC-C7829647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124" y="723901"/>
            <a:ext cx="881575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sz="4000" b="1" dirty="0"/>
              <a:t>REFERENCES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3BBAB-FABE-6B12-2BB7-D4D84DD16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839" y="2168154"/>
            <a:ext cx="11315761" cy="3764645"/>
          </a:xfrm>
        </p:spPr>
        <p:txBody>
          <a:bodyPr anchor="ctr">
            <a:normAutofit/>
          </a:bodyPr>
          <a:lstStyle/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1800" i="0" dirty="0">
                <a:effectLst/>
              </a:rPr>
              <a:t>Davidson, Stanley. Davidsons’s principles and practices of Medicine, 23</a:t>
            </a:r>
            <a:r>
              <a:rPr lang="en-US" sz="1800" i="0" baseline="30000" dirty="0">
                <a:effectLst/>
              </a:rPr>
              <a:t>rd</a:t>
            </a:r>
            <a:r>
              <a:rPr lang="en-US" sz="1800" i="0" dirty="0">
                <a:effectLst/>
              </a:rPr>
              <a:t> edition, Elsevier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1800" i="0" dirty="0" err="1">
                <a:effectLst/>
              </a:rPr>
              <a:t>Szczygielska</a:t>
            </a:r>
            <a:r>
              <a:rPr lang="en-US" sz="1800" i="0" dirty="0">
                <a:effectLst/>
              </a:rPr>
              <a:t> I, </a:t>
            </a:r>
            <a:r>
              <a:rPr lang="en-US" sz="1800" i="0" dirty="0" err="1">
                <a:effectLst/>
              </a:rPr>
              <a:t>Hernik</a:t>
            </a:r>
            <a:r>
              <a:rPr lang="en-US" sz="1800" i="0" dirty="0">
                <a:effectLst/>
              </a:rPr>
              <a:t> E, </a:t>
            </a:r>
            <a:r>
              <a:rPr lang="en-US" sz="1800" i="0" dirty="0" err="1">
                <a:effectLst/>
              </a:rPr>
              <a:t>Kołodziejczyk</a:t>
            </a:r>
            <a:r>
              <a:rPr lang="en-US" sz="1800" i="0" dirty="0">
                <a:effectLst/>
              </a:rPr>
              <a:t> B, </a:t>
            </a:r>
            <a:r>
              <a:rPr lang="en-US" sz="1800" i="0" dirty="0" err="1">
                <a:effectLst/>
              </a:rPr>
              <a:t>Gazda</a:t>
            </a:r>
            <a:r>
              <a:rPr lang="en-US" sz="1800" i="0" dirty="0">
                <a:effectLst/>
              </a:rPr>
              <a:t> A, </a:t>
            </a:r>
            <a:r>
              <a:rPr lang="en-US" sz="1800" i="0" dirty="0" err="1">
                <a:effectLst/>
              </a:rPr>
              <a:t>Maślińska</a:t>
            </a:r>
            <a:r>
              <a:rPr lang="en-US" sz="1800" i="0" dirty="0">
                <a:effectLst/>
              </a:rPr>
              <a:t> M, </a:t>
            </a:r>
            <a:r>
              <a:rPr lang="en-US" sz="1800" i="0" dirty="0" err="1">
                <a:effectLst/>
              </a:rPr>
              <a:t>Gietka</a:t>
            </a:r>
            <a:r>
              <a:rPr lang="en-US" sz="1800" i="0" dirty="0">
                <a:effectLst/>
              </a:rPr>
              <a:t> P. Rheumatic fever - new diagnostic criteria. </a:t>
            </a:r>
            <a:r>
              <a:rPr lang="en-US" sz="1800" i="0" dirty="0" err="1">
                <a:effectLst/>
              </a:rPr>
              <a:t>Reumatologia</a:t>
            </a:r>
            <a:r>
              <a:rPr lang="en-US" sz="1800" i="0" dirty="0">
                <a:effectLst/>
              </a:rPr>
              <a:t>. 2018;56(1):37-41. </a:t>
            </a:r>
            <a:r>
              <a:rPr lang="en-US" sz="1800" i="0" dirty="0" err="1">
                <a:effectLst/>
              </a:rPr>
              <a:t>doi</a:t>
            </a:r>
            <a:r>
              <a:rPr lang="en-US" sz="1800" i="0" dirty="0">
                <a:effectLst/>
              </a:rPr>
              <a:t>: 10.5114/reum.2018.74748. </a:t>
            </a:r>
            <a:r>
              <a:rPr lang="en-US" sz="1800" i="0" dirty="0" err="1">
                <a:effectLst/>
              </a:rPr>
              <a:t>Epub</a:t>
            </a:r>
            <a:r>
              <a:rPr lang="en-US" sz="1800" i="0" dirty="0">
                <a:effectLst/>
              </a:rPr>
              <a:t> 2018 Feb 28. PMID: 29686441; PMCID: PMC5911656.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1800" i="0" dirty="0">
                <a:effectLst/>
              </a:rPr>
              <a:t>https://knowmedge.com/blog/medical-mnemonics-major-and-minor-criteria-for-rheumatic-fever/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1800" dirty="0"/>
              <a:t>https://www.aafp.org/pubs/afp/issues/2010/0201/p346.html#:~:text=Prophylaxis%20should%20be%20initiated%20as,a%20throat%20culture%20is%20negative.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400" dirty="0"/>
          </a:p>
          <a:p>
            <a:pPr>
              <a:lnSpc>
                <a:spcPct val="110000"/>
              </a:lnSpc>
            </a:pPr>
            <a:endParaRPr lang="en-US" sz="14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EF07F7-9AFF-CBE4-9EF2-FFF99BF99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04C57A-2831-423D-1A75-68972A569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555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D3B3C7E-BC2D-4436-8B03-AC421FA667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9B5D0C1-066E-4C02-A6B8-59FAE4A197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4240546"/>
            <a:ext cx="867485" cy="115439"/>
            <a:chOff x="8910933" y="1861308"/>
            <a:chExt cx="867485" cy="11543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4386904-AFDC-449E-8D1B-906B305EB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70778F2-11E8-428C-8324-479CA9D6FE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A0BE89E-CB2D-48BA-A8D2-533FAAAA72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905C695-F54E-4EF8-8AEF-811D460E7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5CD2A3-2099-476E-9A85-55DC735FA2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9026"/>
            <a:ext cx="11870161" cy="65427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8F7FCB-17B7-B82B-C5F3-32FA39392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460" y="1218224"/>
            <a:ext cx="7335079" cy="196947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4000" b="1" kern="1200" cap="all" spc="390" baseline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92979E8-2E86-433E-A7E4-5F102E45A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3889173"/>
            <a:ext cx="867485" cy="115439"/>
            <a:chOff x="8910933" y="1861308"/>
            <a:chExt cx="867485" cy="11543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DEF0D5-EF9F-43D4-BF40-27A3121E02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1438B34-2B34-4614-B3B4-D099271503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C691BDB-93D3-4721-903C-45DD9590F1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950227-47FC-93B6-8509-EB1DB841A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4B4B5-A4A3-5CE0-23B7-184573DE8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98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124" y="723901"/>
            <a:ext cx="875951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sz="4400" b="1" dirty="0">
                <a:solidFill>
                  <a:srgbClr val="7030A0"/>
                </a:solidFill>
              </a:rPr>
              <a:t>ETIOLOGY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3822" y="2321295"/>
            <a:ext cx="8421129" cy="3452047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>
                <a:solidFill>
                  <a:srgbClr val="7030A0"/>
                </a:solidFill>
              </a:rPr>
              <a:t>GROUP A STREPTOCOCCI: STREPTOCOCCUS PYOGENES</a:t>
            </a:r>
          </a:p>
        </p:txBody>
      </p:sp>
      <p:grpSp>
        <p:nvGrpSpPr>
          <p:cNvPr id="20" name="Group 1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CA8E13-0720-1A08-4CF2-96F8031EF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2863C-513C-7E35-161C-0C9933F20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</p:spTree>
    <p:extLst>
      <p:ext uri="{BB962C8B-B14F-4D97-AF65-F5344CB8AC3E}">
        <p14:creationId xmlns:p14="http://schemas.microsoft.com/office/powerpoint/2010/main" val="146951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124" y="723901"/>
            <a:ext cx="875951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sz="4400" b="1" dirty="0">
                <a:solidFill>
                  <a:schemeClr val="accent3">
                    <a:lumMod val="50000"/>
                  </a:schemeClr>
                </a:solidFill>
              </a:rPr>
              <a:t>PATHOGENESIS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300" y="2682052"/>
            <a:ext cx="10466173" cy="3452047"/>
          </a:xfrm>
        </p:spPr>
        <p:txBody>
          <a:bodyPr anchor="ctr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>
                <a:solidFill>
                  <a:schemeClr val="accent3">
                    <a:lumMod val="50000"/>
                  </a:schemeClr>
                </a:solidFill>
              </a:rPr>
              <a:t>Immune mediated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delayed response to infection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Strains of Group A streptococci have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antigens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 that cross react with cardiac myosin and </a:t>
            </a:r>
            <a:r>
              <a:rPr lang="en-US" sz="2400" dirty="0" err="1">
                <a:solidFill>
                  <a:schemeClr val="accent3">
                    <a:lumMod val="50000"/>
                  </a:schemeClr>
                </a:solidFill>
              </a:rPr>
              <a:t>sarcolemmal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 membrane proteins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Antibodies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 produced against streptococcal antigens cause </a:t>
            </a:r>
            <a:r>
              <a:rPr lang="en-US" sz="2400" i="1" dirty="0">
                <a:solidFill>
                  <a:schemeClr val="accent3">
                    <a:lumMod val="50000"/>
                  </a:schemeClr>
                </a:solidFill>
              </a:rPr>
              <a:t>inflammation</a:t>
            </a:r>
          </a:p>
          <a:p>
            <a:endParaRPr lang="en-US" dirty="0"/>
          </a:p>
        </p:txBody>
      </p:sp>
      <p:grpSp>
        <p:nvGrpSpPr>
          <p:cNvPr id="20" name="Group 1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E03AAC-9079-0A03-F48B-7B2DC4ABC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D87143-4224-6861-8FAB-32C6D8163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1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124" y="723901"/>
            <a:ext cx="875951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sz="4400" b="1" dirty="0"/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156" y="2231202"/>
            <a:ext cx="10585450" cy="3452047"/>
          </a:xfrm>
        </p:spPr>
        <p:txBody>
          <a:bodyPr anchor="ctr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immune system reacts to strep infections by attacking bodily tissues, including the heart valves, which become inflamed and scarred. This condition is known as </a:t>
            </a:r>
            <a:r>
              <a:rPr lang="en-US" i="1" dirty="0"/>
              <a:t>rheumatic fever.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Affects young adults and is endemic in the subcontinent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It is the most common cause of acquired heart disease in childhood and adolescence in our region</a:t>
            </a:r>
          </a:p>
        </p:txBody>
      </p:sp>
      <p:grpSp>
        <p:nvGrpSpPr>
          <p:cNvPr id="20" name="Group 1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A0A8EC-2CD6-2F74-A7D9-418315EAB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3A7903-6538-C1B1-BD4E-6F21B3E0B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20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51A01047-632B-4F57-9CDB-AA680D5BB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6D7753FE-7408-46D8-999A-0B0C34EA8C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8700" y="1028700"/>
            <a:ext cx="4038600" cy="4841072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4940" y="1653540"/>
            <a:ext cx="3246119" cy="2608006"/>
          </a:xfrm>
        </p:spPr>
        <p:txBody>
          <a:bodyPr anchor="ctr">
            <a:normAutofit/>
          </a:bodyPr>
          <a:lstStyle/>
          <a:p>
            <a:pPr algn="ctr"/>
            <a:r>
              <a:rPr lang="en-US" b="1"/>
              <a:t>CLINICAL FEATURES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30DE9CB-4267-487A-915E-5665607E9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614258" y="4550150"/>
            <a:ext cx="867485" cy="115439"/>
            <a:chOff x="8910933" y="1861308"/>
            <a:chExt cx="867485" cy="115439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237361B-A61F-4EEA-8554-10DEFF0AB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BBC8A6A-A883-4F9C-82BA-607223F36C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234343E-05EC-4327-BA72-FD68FF0491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90EC97DB-C4D6-B021-FB1D-381B2FA8F5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0177874"/>
              </p:ext>
            </p:extLst>
          </p:nvPr>
        </p:nvGraphicFramePr>
        <p:xfrm>
          <a:off x="5952682" y="1042449"/>
          <a:ext cx="5210617" cy="4786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DAD8DF-B21E-6FAC-B956-4FD489F99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9BF36F-5B65-5B39-2234-530CCEA36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19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510" y="342901"/>
            <a:ext cx="881575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/>
              <a:t>CLINICAL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181" y="2402908"/>
            <a:ext cx="11203638" cy="3842317"/>
          </a:xfrm>
        </p:spPr>
        <p:txBody>
          <a:bodyPr anchor="ctr">
            <a:normAutofit lnSpcReduction="10000"/>
          </a:bodyPr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CARDITIS</a:t>
            </a:r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600" b="1" dirty="0"/>
              <a:t>It causes </a:t>
            </a:r>
            <a:r>
              <a:rPr lang="en-US" sz="1600" b="1" dirty="0" err="1"/>
              <a:t>pancarditis</a:t>
            </a:r>
            <a:r>
              <a:rPr lang="en-US" sz="1600" b="1" dirty="0"/>
              <a:t>; involving endocardium, myocardium, pericardium</a:t>
            </a:r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600" b="1" i="1" dirty="0">
                <a:solidFill>
                  <a:srgbClr val="C00000"/>
                </a:solidFill>
              </a:rPr>
              <a:t>Breathlessness</a:t>
            </a:r>
            <a:r>
              <a:rPr lang="en-US" sz="1600" b="1" dirty="0">
                <a:solidFill>
                  <a:srgbClr val="C00000"/>
                </a:solidFill>
              </a:rPr>
              <a:t> </a:t>
            </a:r>
            <a:r>
              <a:rPr lang="en-US" sz="1600" b="1" dirty="0"/>
              <a:t>(due to heart failure or pericardial effusion)</a:t>
            </a:r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600" b="1" dirty="0"/>
              <a:t>Palpitations or </a:t>
            </a:r>
            <a:r>
              <a:rPr lang="en-US" sz="1600" b="1" i="1" dirty="0"/>
              <a:t>chest pain </a:t>
            </a:r>
            <a:r>
              <a:rPr lang="en-US" sz="1600" b="1" dirty="0"/>
              <a:t>(due to pericarditis or </a:t>
            </a:r>
            <a:r>
              <a:rPr lang="en-US" sz="1600" b="1" dirty="0" err="1"/>
              <a:t>pancaridits</a:t>
            </a:r>
            <a:r>
              <a:rPr lang="en-US" sz="1600" b="1" dirty="0"/>
              <a:t>)</a:t>
            </a:r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600" b="1" dirty="0">
                <a:solidFill>
                  <a:srgbClr val="C00000"/>
                </a:solidFill>
              </a:rPr>
              <a:t>Soft systolic murmur due to </a:t>
            </a:r>
            <a:r>
              <a:rPr lang="en-US" sz="1600" b="1" i="1" dirty="0">
                <a:solidFill>
                  <a:srgbClr val="C00000"/>
                </a:solidFill>
              </a:rPr>
              <a:t>mitral regurgitation </a:t>
            </a:r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600" b="1" dirty="0"/>
              <a:t>Soft mid-diastolic murmur (the Carey Coombs murmur) due to valvulitis, with nodules forming on mitral valve leaflets</a:t>
            </a:r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600" b="1" dirty="0"/>
              <a:t>Aortic regurgitation</a:t>
            </a:r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600" b="1" i="1" dirty="0">
                <a:solidFill>
                  <a:srgbClr val="C00000"/>
                </a:solidFill>
              </a:rPr>
              <a:t>Pericarditis</a:t>
            </a:r>
            <a:r>
              <a:rPr lang="en-US" sz="1600" b="1" dirty="0">
                <a:solidFill>
                  <a:srgbClr val="C00000"/>
                </a:solidFill>
              </a:rPr>
              <a:t> presents as chest pain, pericardial </a:t>
            </a:r>
            <a:r>
              <a:rPr lang="en-US" sz="1600" b="1" dirty="0" err="1">
                <a:solidFill>
                  <a:srgbClr val="C00000"/>
                </a:solidFill>
              </a:rPr>
              <a:t>firction</a:t>
            </a:r>
            <a:r>
              <a:rPr lang="en-US" sz="1600" b="1" dirty="0">
                <a:solidFill>
                  <a:srgbClr val="C00000"/>
                </a:solidFill>
              </a:rPr>
              <a:t> rub and precordial tenderness</a:t>
            </a:r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1600" b="1" dirty="0"/>
              <a:t>Cardiac failure due to myocardial dysfunction or valvular regurgitation</a:t>
            </a:r>
          </a:p>
          <a:p>
            <a:pPr marL="342900" indent="-342900" algn="ctr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400" b="1" dirty="0"/>
          </a:p>
          <a:p>
            <a:pPr marL="342900" indent="-342900" algn="ctr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168498-CE0D-E6EE-168E-99F71B6A7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FCFFC7-FC00-AEAA-EB59-DC6037A4E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421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124" y="723901"/>
            <a:ext cx="875951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sz="4400" b="1" dirty="0"/>
              <a:t>CLINICAL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507" y="2402908"/>
            <a:ext cx="10554214" cy="3452047"/>
          </a:xfrm>
        </p:spPr>
        <p:txBody>
          <a:bodyPr anchor="ctr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ARTHRITIS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i="1" dirty="0"/>
              <a:t>Most common </a:t>
            </a:r>
            <a:r>
              <a:rPr lang="en-US" sz="2400" dirty="0"/>
              <a:t>presentation and occurs early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Acute, painful, asymmetric and migratory inflammation of the large joints typically affects knee, ankles, elbows and wrists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Joints are usually </a:t>
            </a:r>
            <a:r>
              <a:rPr lang="en-US" sz="2400" dirty="0">
                <a:solidFill>
                  <a:srgbClr val="C00000"/>
                </a:solidFill>
              </a:rPr>
              <a:t>red, swollen and tender </a:t>
            </a:r>
            <a:r>
              <a:rPr lang="en-US" sz="2400" dirty="0"/>
              <a:t>for between a day and 4 weeks</a:t>
            </a:r>
          </a:p>
        </p:txBody>
      </p:sp>
      <p:grpSp>
        <p:nvGrpSpPr>
          <p:cNvPr id="20" name="Group 1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7E33CA-C55F-3FA3-439E-D575030F5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5EF2BD-2895-14EC-BB4F-38BA9715C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10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1" name="Rectangle 2070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3" name="Rectangle 2072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5" name="Rectangle 2074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0" y="430037"/>
            <a:ext cx="6220784" cy="1288825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/>
              <a:t>CLINICAL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481" y="1876468"/>
            <a:ext cx="6241343" cy="3657524"/>
          </a:xfrm>
        </p:spPr>
        <p:txBody>
          <a:bodyPr anchor="ctr">
            <a:normAutofit fontScale="62500" lnSpcReduction="20000"/>
          </a:bodyPr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700" b="1" dirty="0"/>
              <a:t>SKIN LESIONS</a:t>
            </a:r>
          </a:p>
          <a:p>
            <a:pPr marL="342900" indent="-342900" algn="ctr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2700" b="1" dirty="0"/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2700" b="1" i="1" dirty="0">
                <a:solidFill>
                  <a:srgbClr val="C00000"/>
                </a:solidFill>
              </a:rPr>
              <a:t>Erythema marginatum </a:t>
            </a:r>
            <a:r>
              <a:rPr lang="en-US" sz="2700" dirty="0"/>
              <a:t>starts as red macules that fade in </a:t>
            </a:r>
            <a:r>
              <a:rPr lang="en-US" sz="2700" dirty="0" err="1"/>
              <a:t>centre</a:t>
            </a:r>
            <a:r>
              <a:rPr lang="en-US" sz="2700" dirty="0"/>
              <a:t> but remain red at the edges. They occur predominantly on the trunk and proximal extremities.</a:t>
            </a:r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endParaRPr lang="en-US" sz="2700" dirty="0"/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endParaRPr lang="en-US" sz="2700" dirty="0"/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sz="2700" b="1" i="1" dirty="0">
                <a:solidFill>
                  <a:srgbClr val="C00000"/>
                </a:solidFill>
              </a:rPr>
              <a:t>Subcutaneous nodules </a:t>
            </a:r>
            <a:r>
              <a:rPr lang="en-US" sz="2700" dirty="0"/>
              <a:t>are small, firm and painless. They are on the extensor surface of the bone or tendons. As they appear 3 weeks after other symptoms, it helps in confirming the diagnosis</a:t>
            </a:r>
          </a:p>
          <a:p>
            <a:pPr algn="ctr">
              <a:lnSpc>
                <a:spcPct val="110000"/>
              </a:lnSpc>
            </a:pPr>
            <a:endParaRPr lang="en-US" sz="1900" dirty="0"/>
          </a:p>
          <a:p>
            <a:pPr marL="342900" indent="-342900" algn="ctr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2052" name="Picture 4" descr="Erythema marginatum — Medlibes: Online Medical Library">
            <a:extLst>
              <a:ext uri="{FF2B5EF4-FFF2-40B4-BE49-F238E27FC236}">
                <a16:creationId xmlns:a16="http://schemas.microsoft.com/office/drawing/2014/main" id="{B88B3086-7841-D941-B264-441A6A48B0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47" r="-1" b="20218"/>
          <a:stretch/>
        </p:blipFill>
        <p:spPr bwMode="auto">
          <a:xfrm>
            <a:off x="7309946" y="1181177"/>
            <a:ext cx="4351092" cy="244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cute Rheumatic Fever - Stepwards">
            <a:extLst>
              <a:ext uri="{FF2B5EF4-FFF2-40B4-BE49-F238E27FC236}">
                <a16:creationId xmlns:a16="http://schemas.microsoft.com/office/drawing/2014/main" id="{DB52EB4C-C981-709D-FC8F-47CB3A02E4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65" b="7725"/>
          <a:stretch/>
        </p:blipFill>
        <p:spPr bwMode="auto">
          <a:xfrm>
            <a:off x="7309946" y="3735401"/>
            <a:ext cx="4351092" cy="240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77" name="Group 2076">
            <a:extLst>
              <a:ext uri="{FF2B5EF4-FFF2-40B4-BE49-F238E27FC236}">
                <a16:creationId xmlns:a16="http://schemas.microsoft.com/office/drawing/2014/main" id="{D87FFE71-34DC-4C53-AE0F-6B141D081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870010" y="5850225"/>
            <a:ext cx="867485" cy="115439"/>
            <a:chOff x="8910933" y="1861308"/>
            <a:chExt cx="867485" cy="115439"/>
          </a:xfrm>
        </p:grpSpPr>
        <p:sp>
          <p:nvSpPr>
            <p:cNvPr id="2078" name="Rectangle 2077">
              <a:extLst>
                <a:ext uri="{FF2B5EF4-FFF2-40B4-BE49-F238E27FC236}">
                  <a16:creationId xmlns:a16="http://schemas.microsoft.com/office/drawing/2014/main" id="{37DF92F1-0E20-46AC-BB8F-F66926B40C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079" name="Straight Connector 2078">
              <a:extLst>
                <a:ext uri="{FF2B5EF4-FFF2-40B4-BE49-F238E27FC236}">
                  <a16:creationId xmlns:a16="http://schemas.microsoft.com/office/drawing/2014/main" id="{FFA14CB4-8459-4D23-B4FF-8F9868E3F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0" name="Straight Connector 2079">
              <a:extLst>
                <a:ext uri="{FF2B5EF4-FFF2-40B4-BE49-F238E27FC236}">
                  <a16:creationId xmlns:a16="http://schemas.microsoft.com/office/drawing/2014/main" id="{7A0C763F-37C4-4E00-AEB2-8867F4AA25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9663BE-0E9E-3C9A-6E93-C4ED0143E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3735C2-92FA-2025-B37A-4853FDFF7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56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2176A-41DB-4D9A-9B6F-F2296F1ED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4A8DF5-445E-49C5-B10A-8DF5FEFBC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A4E38D9-EFB8-40B5-B42B-514FBF180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36B7F-5EBF-393C-2B76-451B7F1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124" y="723901"/>
            <a:ext cx="8759514" cy="1286648"/>
          </a:xfrm>
        </p:spPr>
        <p:txBody>
          <a:bodyPr anchor="b">
            <a:normAutofit/>
          </a:bodyPr>
          <a:lstStyle/>
          <a:p>
            <a:pPr algn="ctr"/>
            <a:r>
              <a:rPr lang="en-US" sz="4400" b="1" dirty="0"/>
              <a:t>CLINICAL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204FC-8111-07D6-EACB-219AF6E82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043" y="2682052"/>
            <a:ext cx="10693914" cy="3452047"/>
          </a:xfrm>
        </p:spPr>
        <p:txBody>
          <a:bodyPr anchor="ctr"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SYDENHAM’S CHOREA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Also know as </a:t>
            </a:r>
            <a:r>
              <a:rPr lang="en-US" sz="2400" i="1" dirty="0"/>
              <a:t>St Vitus’ Dance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This is a late manifestation that appears at least 3 months after the acute flare.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More common in females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C00000"/>
                </a:solidFill>
              </a:rPr>
              <a:t>Purposeless, involuntary, choreiform movements</a:t>
            </a:r>
            <a:r>
              <a:rPr lang="en-US" sz="2400" dirty="0"/>
              <a:t> of the hands, feet or face.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Spontaneous recovery occurs within a few months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grpSp>
        <p:nvGrpSpPr>
          <p:cNvPr id="20" name="Group 13">
            <a:extLst>
              <a:ext uri="{FF2B5EF4-FFF2-40B4-BE49-F238E27FC236}">
                <a16:creationId xmlns:a16="http://schemas.microsoft.com/office/drawing/2014/main" id="{1148C992-36DE-4449-B92D-49AE04B5D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2345189"/>
            <a:ext cx="867485" cy="115439"/>
            <a:chOff x="8910933" y="1861308"/>
            <a:chExt cx="867485" cy="115439"/>
          </a:xfrm>
        </p:grpSpPr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D765B2C1-DF41-437F-9F2D-C33E46FA2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AA37ED-ED19-4857-9B2C-777E8F707C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F6E87-86FB-440C-9EB4-A48D11C72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60B64F-B93E-1815-AE4D-3DA1C6CC8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RHEUMATIC FEVER, CIVIL HOPSITAL KARACHI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576286-9CFE-09E4-D0A2-E467061C5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444615"/>
      </p:ext>
    </p:extLst>
  </p:cSld>
  <p:clrMapOvr>
    <a:masterClrMapping/>
  </p:clrMapOvr>
</p:sld>
</file>

<file path=ppt/theme/theme1.xml><?xml version="1.0" encoding="utf-8"?>
<a:theme xmlns:a="http://schemas.openxmlformats.org/drawingml/2006/main" name="AdornVTI">
  <a:themeElements>
    <a:clrScheme name="GC1">
      <a:dk1>
        <a:sysClr val="windowText" lastClr="000000"/>
      </a:dk1>
      <a:lt1>
        <a:sysClr val="window" lastClr="FFFFFF"/>
      </a:lt1>
      <a:dk2>
        <a:srgbClr val="2C2830"/>
      </a:dk2>
      <a:lt2>
        <a:srgbClr val="E0DCE1"/>
      </a:lt2>
      <a:accent1>
        <a:srgbClr val="908193"/>
      </a:accent1>
      <a:accent2>
        <a:srgbClr val="A08889"/>
      </a:accent2>
      <a:accent3>
        <a:srgbClr val="B48C7E"/>
      </a:accent3>
      <a:accent4>
        <a:srgbClr val="809C9B"/>
      </a:accent4>
      <a:accent5>
        <a:srgbClr val="899F91"/>
      </a:accent5>
      <a:accent6>
        <a:srgbClr val="728274"/>
      </a:accent6>
      <a:hlink>
        <a:srgbClr val="837585"/>
      </a:hlink>
      <a:folHlink>
        <a:srgbClr val="677E83"/>
      </a:folHlink>
    </a:clrScheme>
    <a:fontScheme name="Bembo">
      <a:majorFont>
        <a:latin typeface="Malgun Gothic"/>
        <a:ea typeface=""/>
        <a:cs typeface=""/>
      </a:majorFont>
      <a:minorFont>
        <a:latin typeface="Malgun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dornVTI" id="{497E3FA9-5A27-4D12-9D04-917BEF3D1303}" vid="{34192A01-61CA-4566-9818-841C607496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536</TotalTime>
  <Words>945</Words>
  <Application>Microsoft Office PowerPoint</Application>
  <PresentationFormat>Widescreen</PresentationFormat>
  <Paragraphs>135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Malgun Gothic</vt:lpstr>
      <vt:lpstr>Arial</vt:lpstr>
      <vt:lpstr>Arial</vt:lpstr>
      <vt:lpstr>Calibri</vt:lpstr>
      <vt:lpstr>Cambria</vt:lpstr>
      <vt:lpstr>Wingdings</vt:lpstr>
      <vt:lpstr>AdornVTI</vt:lpstr>
      <vt:lpstr>RHEUMATIC FEVER</vt:lpstr>
      <vt:lpstr>ETIOLOGY</vt:lpstr>
      <vt:lpstr>PATHOGENESIS</vt:lpstr>
      <vt:lpstr>DEFINITION</vt:lpstr>
      <vt:lpstr>CLINICAL FEATURES</vt:lpstr>
      <vt:lpstr>CLINICAL FEATURES</vt:lpstr>
      <vt:lpstr>CLINICAL FEATURES</vt:lpstr>
      <vt:lpstr>CLINICAL FEATURES</vt:lpstr>
      <vt:lpstr>CLINICAL FEATURES</vt:lpstr>
      <vt:lpstr>DIAGNOSTIC CRITERIA revised jones criteria   </vt:lpstr>
      <vt:lpstr>REVISED 2015 JONES CRITERIA</vt:lpstr>
      <vt:lpstr>INVESTIGATIONS</vt:lpstr>
      <vt:lpstr>MANAGEMENT</vt:lpstr>
      <vt:lpstr>MANAGEMENT</vt:lpstr>
      <vt:lpstr>ANTIBIOTIC PROPHYLAXIS</vt:lpstr>
      <vt:lpstr>CHRONIC RHEUMATIC FEVER </vt:lpstr>
      <vt:lpstr>REFERENCES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RHEUMATIC FEVER</dc:title>
  <dc:creator>Muhammad Tanzeel Ul Haque</dc:creator>
  <cp:lastModifiedBy>Muhammad Tanzeel Ul Haque</cp:lastModifiedBy>
  <cp:revision>73</cp:revision>
  <dcterms:created xsi:type="dcterms:W3CDTF">2022-11-20T10:46:56Z</dcterms:created>
  <dcterms:modified xsi:type="dcterms:W3CDTF">2022-11-28T12:02:47Z</dcterms:modified>
</cp:coreProperties>
</file>